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57" r:id="rId4"/>
    <p:sldId id="258" r:id="rId5"/>
    <p:sldId id="259" r:id="rId6"/>
    <p:sldId id="260" r:id="rId7"/>
    <p:sldId id="261" r:id="rId8"/>
    <p:sldId id="262" r:id="rId9"/>
    <p:sldId id="263" r:id="rId10"/>
    <p:sldId id="264" r:id="rId11"/>
    <p:sldId id="265" r:id="rId12"/>
    <p:sldId id="270" r:id="rId13"/>
    <p:sldId id="269" r:id="rId14"/>
    <p:sldId id="271" r:id="rId15"/>
    <p:sldId id="27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9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21EA768-F7DA-44C9-90E2-62DE1C1DF0EE}" type="datetimeFigureOut">
              <a:rPr lang="en-US" smtClean="0"/>
              <a:pPr/>
              <a:t>3/30/2020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1EA768-F7DA-44C9-90E2-62DE1C1DF0EE}" type="datetimeFigureOut">
              <a:rPr lang="en-US" smtClean="0"/>
              <a:pPr/>
              <a:t>3/30/2020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1EA768-F7DA-44C9-90E2-62DE1C1DF0EE}" type="datetimeFigureOut">
              <a:rPr lang="en-US" smtClean="0"/>
              <a:pPr/>
              <a:t>3/30/2020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21EA768-F7DA-44C9-90E2-62DE1C1DF0EE}" type="datetimeFigureOut">
              <a:rPr lang="en-US" smtClean="0"/>
              <a:pPr/>
              <a:t>3/30/2020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21EA768-F7DA-44C9-90E2-62DE1C1DF0EE}" type="datetimeFigureOut">
              <a:rPr lang="en-US" smtClean="0"/>
              <a:pPr/>
              <a:t>3/30/2020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21EA768-F7DA-44C9-90E2-62DE1C1DF0EE}" type="datetimeFigureOut">
              <a:rPr lang="en-US" smtClean="0"/>
              <a:pPr/>
              <a:t>3/30/2020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1EA768-F7DA-44C9-90E2-62DE1C1DF0EE}" type="datetimeFigureOut">
              <a:rPr lang="en-US" smtClean="0"/>
              <a:pPr/>
              <a:t>3/30/2020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1EA768-F7DA-44C9-90E2-62DE1C1DF0EE}" type="datetimeFigureOut">
              <a:rPr lang="en-US" smtClean="0"/>
              <a:pPr/>
              <a:t>3/30/2020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1EA768-F7DA-44C9-90E2-62DE1C1DF0EE}" type="datetimeFigureOut">
              <a:rPr lang="en-US" smtClean="0"/>
              <a:pPr/>
              <a:t>3/30/2020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1EA768-F7DA-44C9-90E2-62DE1C1DF0EE}" type="datetimeFigureOut">
              <a:rPr lang="en-US" smtClean="0"/>
              <a:pPr/>
              <a:t>3/30/2020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1EA768-F7DA-44C9-90E2-62DE1C1DF0EE}" type="datetimeFigureOut">
              <a:rPr lang="en-US" smtClean="0"/>
              <a:pPr/>
              <a:t>3/30/2020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07A8D2-EA87-4886-8C57-0F6635DFC34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EA768-F7DA-44C9-90E2-62DE1C1DF0EE}" type="datetimeFigureOut">
              <a:rPr lang="en-US" smtClean="0"/>
              <a:pPr/>
              <a:t>3/30/2020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07A8D2-EA87-4886-8C57-0F6635DFC34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Office_Word_Document5.docx"/><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Word_Document6.docx"/><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Office_Word_Document7.docx"/><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VECTOR INTEGRATION</a:t>
            </a:r>
            <a:r>
              <a:rPr lang="en-IN" smtClean="0"/>
              <a:t/>
            </a:r>
            <a:br>
              <a:rPr lang="en-IN" smtClean="0"/>
            </a:br>
            <a:endParaRPr lang="en-IN" dirty="0"/>
          </a:p>
        </p:txBody>
      </p:sp>
      <p:sp>
        <p:nvSpPr>
          <p:cNvPr id="3" name="Subtitle 2"/>
          <p:cNvSpPr>
            <a:spLocks noGrp="1"/>
          </p:cNvSpPr>
          <p:nvPr>
            <p:ph type="subTitle" idx="1"/>
          </p:nvPr>
        </p:nvSpPr>
        <p:spPr/>
        <p:txBody>
          <a:bodyPr>
            <a:normAutofit fontScale="70000" lnSpcReduction="20000"/>
          </a:bodyPr>
          <a:lstStyle/>
          <a:p>
            <a:r>
              <a:rPr lang="en-US" dirty="0" smtClean="0"/>
              <a:t>By </a:t>
            </a:r>
            <a:r>
              <a:rPr lang="en-US" dirty="0" err="1" smtClean="0"/>
              <a:t>Dr.Sushma</a:t>
            </a:r>
            <a:endParaRPr lang="en-US" dirty="0" smtClean="0"/>
          </a:p>
          <a:p>
            <a:r>
              <a:rPr lang="en-US" dirty="0" smtClean="0"/>
              <a:t>Assistant Prof.</a:t>
            </a:r>
            <a:endParaRPr lang="en-US" dirty="0" smtClean="0"/>
          </a:p>
          <a:p>
            <a:r>
              <a:rPr lang="en-US" dirty="0" smtClean="0"/>
              <a:t>Department of Mathematics,</a:t>
            </a:r>
            <a:br>
              <a:rPr lang="en-US" dirty="0" smtClean="0"/>
            </a:br>
            <a:r>
              <a:rPr lang="en-US" dirty="0" err="1" smtClean="0"/>
              <a:t>Kanya</a:t>
            </a:r>
            <a:r>
              <a:rPr lang="en-US" dirty="0" smtClean="0"/>
              <a:t> </a:t>
            </a:r>
            <a:r>
              <a:rPr lang="en-US" dirty="0" err="1" smtClean="0"/>
              <a:t>Mahavidyalaya</a:t>
            </a:r>
            <a:r>
              <a:rPr lang="en-US" dirty="0" smtClean="0"/>
              <a:t>, </a:t>
            </a:r>
            <a:r>
              <a:rPr lang="en-US" dirty="0" err="1" smtClean="0"/>
              <a:t>Kharkhoda</a:t>
            </a:r>
            <a:r>
              <a:rPr lang="en-IN" dirty="0" smtClean="0"/>
              <a:t/>
            </a:r>
            <a:br>
              <a:rPr lang="en-IN" dirty="0" smtClean="0"/>
            </a:br>
            <a:endParaRPr lang="en-IN" dirty="0" smtClean="0"/>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233"/>
            <a:ext cx="7772400" cy="1000131"/>
          </a:xfrm>
        </p:spPr>
        <p:txBody>
          <a:bodyPr>
            <a:normAutofit fontScale="90000"/>
          </a:bodyPr>
          <a:lstStyle/>
          <a:p>
            <a:r>
              <a:rPr lang="en-US" b="1" dirty="0"/>
              <a:t>VECTOR INTEGRATION</a:t>
            </a:r>
            <a:r>
              <a:rPr lang="en-IN" dirty="0"/>
              <a:t/>
            </a:r>
            <a:br>
              <a:rPr lang="en-IN" dirty="0"/>
            </a:br>
            <a:endParaRPr lang="en-IN" dirty="0"/>
          </a:p>
        </p:txBody>
      </p:sp>
      <p:sp>
        <p:nvSpPr>
          <p:cNvPr id="3" name="Subtitle 2"/>
          <p:cNvSpPr>
            <a:spLocks noGrp="1"/>
          </p:cNvSpPr>
          <p:nvPr>
            <p:ph type="subTitle" idx="1"/>
          </p:nvPr>
        </p:nvSpPr>
        <p:spPr>
          <a:xfrm>
            <a:off x="500034" y="1643050"/>
            <a:ext cx="7929618" cy="4643470"/>
          </a:xfrm>
        </p:spPr>
        <p:txBody>
          <a:bodyPr>
            <a:noAutofit/>
          </a:bodyPr>
          <a:lstStyle/>
          <a:p>
            <a:r>
              <a:rPr lang="en-US" sz="2000" b="1" dirty="0">
                <a:solidFill>
                  <a:schemeClr val="tx1"/>
                </a:solidFill>
                <a:latin typeface="Times New Roman" pitchFamily="18" charset="0"/>
                <a:cs typeface="Times New Roman" pitchFamily="18" charset="0"/>
              </a:rPr>
              <a:t>Introduction</a:t>
            </a:r>
            <a:endParaRPr lang="en-IN" sz="2000" dirty="0">
              <a:solidFill>
                <a:schemeClr val="tx1"/>
              </a:solidFill>
              <a:latin typeface="Times New Roman" pitchFamily="18" charset="0"/>
              <a:cs typeface="Times New Roman" pitchFamily="18" charset="0"/>
            </a:endParaRPr>
          </a:p>
          <a:p>
            <a:pPr algn="just"/>
            <a:r>
              <a:rPr lang="en-US" sz="2000" b="1" dirty="0">
                <a:solidFill>
                  <a:schemeClr val="tx1"/>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The vector integration is used to model mathematically vast range of engineering phenomena including electrostatics, electromagnetic fields etc. </a:t>
            </a:r>
            <a:endParaRPr lang="en-IN" sz="2000" dirty="0">
              <a:solidFill>
                <a:schemeClr val="tx1"/>
              </a:solidFill>
              <a:latin typeface="Times New Roman" pitchFamily="18" charset="0"/>
              <a:cs typeface="Times New Roman" pitchFamily="18" charset="0"/>
            </a:endParaRPr>
          </a:p>
          <a:p>
            <a:r>
              <a:rPr lang="en-US" sz="2000" b="1" dirty="0" smtClean="0">
                <a:solidFill>
                  <a:schemeClr val="tx1"/>
                </a:solidFill>
                <a:latin typeface="Times New Roman" pitchFamily="18" charset="0"/>
                <a:cs typeface="Times New Roman" pitchFamily="18" charset="0"/>
              </a:rPr>
              <a:t>Objective</a:t>
            </a:r>
            <a:endParaRPr lang="en-IN" sz="2000" dirty="0">
              <a:solidFill>
                <a:schemeClr val="tx1"/>
              </a:solidFill>
              <a:latin typeface="Times New Roman" pitchFamily="18" charset="0"/>
              <a:cs typeface="Times New Roman" pitchFamily="18" charset="0"/>
            </a:endParaRPr>
          </a:p>
          <a:p>
            <a:pPr algn="just"/>
            <a:r>
              <a:rPr lang="en-US" sz="2000" b="1" dirty="0">
                <a:solidFill>
                  <a:schemeClr val="tx1"/>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After going through </a:t>
            </a:r>
            <a:r>
              <a:rPr lang="en-US" sz="2000" dirty="0" smtClean="0">
                <a:solidFill>
                  <a:schemeClr val="tx1"/>
                </a:solidFill>
                <a:latin typeface="Times New Roman" pitchFamily="18" charset="0"/>
                <a:cs typeface="Times New Roman" pitchFamily="18" charset="0"/>
              </a:rPr>
              <a:t>this presentation, </a:t>
            </a:r>
            <a:r>
              <a:rPr lang="en-US" sz="2000" dirty="0">
                <a:solidFill>
                  <a:schemeClr val="tx1"/>
                </a:solidFill>
                <a:latin typeface="Times New Roman" pitchFamily="18" charset="0"/>
                <a:cs typeface="Times New Roman" pitchFamily="18" charset="0"/>
              </a:rPr>
              <a:t>we will be able to find the vector integration i.e. indefinite and definite integral. The purpose of this chapter is also to learn line integral, surface integral and volume integral for vector function.</a:t>
            </a:r>
            <a:endParaRPr lang="en-IN" sz="2000" dirty="0">
              <a:solidFill>
                <a:schemeClr val="tx1"/>
              </a:solidFill>
              <a:latin typeface="Times New Roman" pitchFamily="18" charset="0"/>
              <a:cs typeface="Times New Roman" pitchFamily="18" charset="0"/>
            </a:endParaRPr>
          </a:p>
          <a:p>
            <a:endParaRPr lang="en-IN" sz="20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Indefinite </a:t>
            </a:r>
            <a:r>
              <a:rPr lang="en-US" dirty="0" err="1" smtClean="0"/>
              <a:t>intetegral</a:t>
            </a:r>
            <a:endParaRPr lang="en-IN" dirty="0"/>
          </a:p>
        </p:txBody>
      </p:sp>
      <p:pic>
        <p:nvPicPr>
          <p:cNvPr id="2050" name="Picture 2" descr="C:\Users\om\Desktop\2.png"/>
          <p:cNvPicPr>
            <a:picLocks noGrp="1" noChangeAspect="1" noChangeArrowheads="1"/>
          </p:cNvPicPr>
          <p:nvPr>
            <p:ph idx="1"/>
          </p:nvPr>
        </p:nvPicPr>
        <p:blipFill>
          <a:blip r:embed="rId2"/>
          <a:srcRect/>
          <a:stretch>
            <a:fillRect/>
          </a:stretch>
        </p:blipFill>
        <p:spPr bwMode="auto">
          <a:xfrm>
            <a:off x="457200" y="2026471"/>
            <a:ext cx="8229600" cy="367342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Definite integral </a:t>
            </a:r>
            <a:endParaRPr lang="en-IN" dirty="0"/>
          </a:p>
        </p:txBody>
      </p:sp>
      <p:pic>
        <p:nvPicPr>
          <p:cNvPr id="3074" name="Picture 2" descr="C:\Users\om\Desktop\2f.png"/>
          <p:cNvPicPr>
            <a:picLocks noGrp="1" noChangeAspect="1" noChangeArrowheads="1"/>
          </p:cNvPicPr>
          <p:nvPr>
            <p:ph idx="1"/>
          </p:nvPr>
        </p:nvPicPr>
        <p:blipFill>
          <a:blip r:embed="rId2"/>
          <a:srcRect/>
          <a:stretch>
            <a:fillRect/>
          </a:stretch>
        </p:blipFill>
        <p:spPr bwMode="auto">
          <a:xfrm>
            <a:off x="457200" y="2114391"/>
            <a:ext cx="8229600" cy="349758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descr="C:\Users\om\Desktop\3.png"/>
          <p:cNvPicPr>
            <a:picLocks noGrp="1" noChangeAspect="1" noChangeArrowheads="1"/>
          </p:cNvPicPr>
          <p:nvPr>
            <p:ph idx="1"/>
          </p:nvPr>
        </p:nvPicPr>
        <p:blipFill>
          <a:blip r:embed="rId2"/>
          <a:srcRect/>
          <a:stretch>
            <a:fillRect/>
          </a:stretch>
        </p:blipFill>
        <p:spPr bwMode="auto">
          <a:xfrm>
            <a:off x="722344" y="2233748"/>
            <a:ext cx="7699312" cy="325886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descr="C:\Users\om\Desktop\4.png"/>
          <p:cNvPicPr>
            <a:picLocks noGrp="1" noChangeAspect="1" noChangeArrowheads="1"/>
          </p:cNvPicPr>
          <p:nvPr>
            <p:ph idx="1"/>
          </p:nvPr>
        </p:nvPicPr>
        <p:blipFill>
          <a:blip r:embed="rId2"/>
          <a:srcRect/>
          <a:stretch>
            <a:fillRect/>
          </a:stretch>
        </p:blipFill>
        <p:spPr bwMode="auto">
          <a:xfrm>
            <a:off x="612762" y="1690603"/>
            <a:ext cx="7918476" cy="434515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 integral</a:t>
            </a:r>
            <a:endParaRPr lang="en-IN" dirty="0"/>
          </a:p>
        </p:txBody>
      </p:sp>
      <p:pic>
        <p:nvPicPr>
          <p:cNvPr id="6146" name="Picture 2" descr="C:\Users\om\Desktop\5.png"/>
          <p:cNvPicPr>
            <a:picLocks noGrp="1" noChangeAspect="1" noChangeArrowheads="1"/>
          </p:cNvPicPr>
          <p:nvPr>
            <p:ph idx="1"/>
          </p:nvPr>
        </p:nvPicPr>
        <p:blipFill>
          <a:blip r:embed="rId2"/>
          <a:srcRect/>
          <a:stretch>
            <a:fillRect/>
          </a:stretch>
        </p:blipFill>
        <p:spPr bwMode="auto">
          <a:xfrm>
            <a:off x="522238" y="1676310"/>
            <a:ext cx="8099524" cy="437374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Circulation and Work done by a force</a:t>
            </a:r>
            <a:endParaRPr lang="en-IN" dirty="0"/>
          </a:p>
        </p:txBody>
      </p:sp>
      <p:pic>
        <p:nvPicPr>
          <p:cNvPr id="7170" name="Picture 2" descr="C:\Users\om\Desktop\6.png"/>
          <p:cNvPicPr>
            <a:picLocks noGrp="1" noChangeAspect="1" noChangeArrowheads="1"/>
          </p:cNvPicPr>
          <p:nvPr>
            <p:ph idx="1"/>
          </p:nvPr>
        </p:nvPicPr>
        <p:blipFill>
          <a:blip r:embed="rId2"/>
          <a:srcRect/>
          <a:stretch>
            <a:fillRect/>
          </a:stretch>
        </p:blipFill>
        <p:spPr bwMode="auto">
          <a:xfrm>
            <a:off x="457200" y="1828096"/>
            <a:ext cx="8229600" cy="407017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C:\Users\om\Desktop\7.png"/>
          <p:cNvPicPr>
            <a:picLocks noGrp="1" noChangeAspect="1" noChangeArrowheads="1"/>
          </p:cNvPicPr>
          <p:nvPr>
            <p:ph idx="1"/>
          </p:nvPr>
        </p:nvPicPr>
        <p:blipFill>
          <a:blip r:embed="rId2"/>
          <a:srcRect/>
          <a:stretch>
            <a:fillRect/>
          </a:stretch>
        </p:blipFill>
        <p:spPr bwMode="auto">
          <a:xfrm>
            <a:off x="487365" y="1600200"/>
            <a:ext cx="8169270" cy="452596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descr="C:\Users\om\Desktop\8.png"/>
          <p:cNvPicPr>
            <a:picLocks noGrp="1" noChangeAspect="1" noChangeArrowheads="1"/>
          </p:cNvPicPr>
          <p:nvPr>
            <p:ph idx="1"/>
          </p:nvPr>
        </p:nvPicPr>
        <p:blipFill>
          <a:blip r:embed="rId2"/>
          <a:srcRect/>
          <a:stretch>
            <a:fillRect/>
          </a:stretch>
        </p:blipFill>
        <p:spPr bwMode="auto">
          <a:xfrm>
            <a:off x="555589" y="1719190"/>
            <a:ext cx="8032822" cy="428798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42" name="Picture 2" descr="C:\Users\om\Desktop\9.png"/>
          <p:cNvPicPr>
            <a:picLocks noGrp="1" noChangeAspect="1" noChangeArrowheads="1"/>
          </p:cNvPicPr>
          <p:nvPr>
            <p:ph idx="1"/>
          </p:nvPr>
        </p:nvPicPr>
        <p:blipFill>
          <a:blip r:embed="rId2"/>
          <a:srcRect/>
          <a:stretch>
            <a:fillRect/>
          </a:stretch>
        </p:blipFill>
        <p:spPr bwMode="auto">
          <a:xfrm>
            <a:off x="457200" y="1631201"/>
            <a:ext cx="8229600" cy="446396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500034" y="428604"/>
          <a:ext cx="8072494" cy="6215105"/>
        </p:xfrm>
        <a:graphic>
          <a:graphicData uri="http://schemas.openxmlformats.org/presentationml/2006/ole">
            <p:oleObj spid="_x0000_s14338" name="Document" r:id="rId3" imgW="5726211" imgH="4858555" progId="Word.Document.12">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285720" y="357166"/>
          <a:ext cx="8643998" cy="6215106"/>
        </p:xfrm>
        <a:graphic>
          <a:graphicData uri="http://schemas.openxmlformats.org/presentationml/2006/ole">
            <p:oleObj spid="_x0000_s13314" name="Document" r:id="rId3" imgW="5726211" imgH="8192315" progId="Word.Document.12">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357158" y="88900"/>
          <a:ext cx="8215370" cy="6681788"/>
        </p:xfrm>
        <a:graphic>
          <a:graphicData uri="http://schemas.openxmlformats.org/presentationml/2006/ole">
            <p:oleObj spid="_x0000_s15362" name="Document" r:id="rId3" imgW="5726211" imgH="6682267" progId="Word.Document.12">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500034" y="357166"/>
          <a:ext cx="7929618" cy="5929354"/>
        </p:xfrm>
        <a:graphic>
          <a:graphicData uri="http://schemas.openxmlformats.org/presentationml/2006/ole">
            <p:oleObj spid="_x0000_s16386" name="Document" r:id="rId3" imgW="5726211" imgH="2976931" progId="Word.Document.12">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500034" y="214290"/>
          <a:ext cx="7858179" cy="6429420"/>
        </p:xfrm>
        <a:graphic>
          <a:graphicData uri="http://schemas.openxmlformats.org/presentationml/2006/ole">
            <p:oleObj spid="_x0000_s17410" name="Document" r:id="rId3" imgW="5726211" imgH="6964637" progId="Word.Document.12">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857224" y="214290"/>
          <a:ext cx="8286776" cy="6357982"/>
        </p:xfrm>
        <a:graphic>
          <a:graphicData uri="http://schemas.openxmlformats.org/presentationml/2006/ole">
            <p:oleObj spid="_x0000_s18434" name="Document" r:id="rId3" imgW="5726211" imgH="8634035" progId="Word.Document.12">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714348" y="357166"/>
          <a:ext cx="6719915" cy="4454545"/>
        </p:xfrm>
        <a:graphic>
          <a:graphicData uri="http://schemas.openxmlformats.org/presentationml/2006/ole">
            <p:oleObj spid="_x0000_s19458" name="Document" r:id="rId3" imgW="5726211" imgH="3336278" progId="Word.Document.12">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60"/>
            <a:ext cx="8229600" cy="4214842"/>
          </a:xfrm>
        </p:spPr>
        <p:txBody>
          <a:bodyPr>
            <a:normAutofit/>
          </a:bodyPr>
          <a:lstStyle/>
          <a:p>
            <a:r>
              <a:rPr lang="en-US" dirty="0" smtClean="0"/>
              <a:t>Thank you</a:t>
            </a:r>
            <a:br>
              <a:rPr lang="en-US" dirty="0" smtClean="0"/>
            </a:b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29</Words>
  <Application>Microsoft Office PowerPoint</Application>
  <PresentationFormat>On-screen Show (4:3)</PresentationFormat>
  <Paragraphs>14</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Document</vt:lpstr>
      <vt:lpstr>VECTOR INTEGRATION </vt:lpstr>
      <vt:lpstr>VECTOR INTEGRATION </vt:lpstr>
      <vt:lpstr>Indefinite intetegral</vt:lpstr>
      <vt:lpstr>Definite integral </vt:lpstr>
      <vt:lpstr>Slide 5</vt:lpstr>
      <vt:lpstr>Slide 6</vt:lpstr>
      <vt:lpstr>Line integral</vt:lpstr>
      <vt:lpstr>Circulation and Work done by a force</vt:lpstr>
      <vt:lpstr>Slide 9</vt:lpstr>
      <vt:lpstr>Slide 10</vt:lpstr>
      <vt:lpstr>Slide 11</vt:lpstr>
      <vt:lpstr>Slide 12</vt:lpstr>
      <vt:lpstr>Slide 13</vt:lpstr>
      <vt:lpstr>Slide 14</vt:lpstr>
      <vt:lpstr>Slide 15</vt:lpstr>
      <vt:lpstr>Slide 16</vt:lpstr>
      <vt:lpstr>Slide 17</vt:lpstr>
      <vt:lpstr>Slide 18</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VECTOR INTEGRATION </dc:title>
  <dc:creator>om</dc:creator>
  <cp:lastModifiedBy>om</cp:lastModifiedBy>
  <cp:revision>3</cp:revision>
  <dcterms:created xsi:type="dcterms:W3CDTF">2020-03-30T07:28:03Z</dcterms:created>
  <dcterms:modified xsi:type="dcterms:W3CDTF">2020-03-30T09:59:02Z</dcterms:modified>
</cp:coreProperties>
</file>